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1" r:id="rId3"/>
    <p:sldId id="263" r:id="rId4"/>
    <p:sldId id="264" r:id="rId5"/>
    <p:sldId id="266" r:id="rId6"/>
    <p:sldId id="267" r:id="rId7"/>
    <p:sldId id="268" r:id="rId8"/>
    <p:sldId id="269" r:id="rId9"/>
    <p:sldId id="270" r:id="rId10"/>
  </p:sldIdLst>
  <p:sldSz cx="12192000" cy="6858000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8ABE"/>
    <a:srgbClr val="2E87C5"/>
    <a:srgbClr val="7DF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79087" autoAdjust="0"/>
  </p:normalViewPr>
  <p:slideViewPr>
    <p:cSldViewPr snapToGrid="0" snapToObjects="1">
      <p:cViewPr>
        <p:scale>
          <a:sx n="66" d="100"/>
          <a:sy n="66" d="100"/>
        </p:scale>
        <p:origin x="-876" y="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16932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6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AE7C9E3-2E93-414B-9012-871AD12CEB93}" type="datetimeFigureOut">
              <a:rPr lang="ar-SA" smtClean="0"/>
              <a:t>02/01/38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16932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6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FCBCA40-E24B-4318-9A41-5F82417AB3F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243632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BE3B69-E0C9-3045-8716-C8A3835D22FC}" type="datetimeFigureOut">
              <a:rPr lang="en-US" smtClean="0"/>
              <a:t>10/3/2016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F94E94-DA41-794B-91A8-9FEB1A6032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713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4646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77013" cy="3700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lIns="82283" tIns="82283" rIns="82283" bIns="82283" anchor="t" anchorCtr="0">
            <a:noAutofit/>
          </a:bodyPr>
          <a:lstStyle/>
          <a:p>
            <a:endParaRPr sz="13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77013" cy="3700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lIns="82283" tIns="82283" rIns="82283" bIns="82283" anchor="t" anchorCtr="0">
            <a:noAutofit/>
          </a:bodyPr>
          <a:lstStyle/>
          <a:p>
            <a:endParaRPr sz="13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77013" cy="3700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lIns="82283" tIns="82283" rIns="82283" bIns="82283" anchor="t" anchorCtr="0">
            <a:noAutofit/>
          </a:bodyPr>
          <a:lstStyle/>
          <a:p>
            <a:endParaRPr sz="13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77013" cy="3700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lIns="82283" tIns="82283" rIns="82283" bIns="82283" anchor="t" anchorCtr="0">
            <a:noAutofit/>
          </a:bodyPr>
          <a:lstStyle/>
          <a:p>
            <a:endParaRPr sz="13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77013" cy="3700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lIns="82283" tIns="82283" rIns="82283" bIns="82283" anchor="t" anchorCtr="0">
            <a:noAutofit/>
          </a:bodyPr>
          <a:lstStyle/>
          <a:p>
            <a:endParaRPr sz="1300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77013" cy="3700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lIns="82283" tIns="82283" rIns="82283" bIns="82283" anchor="t" anchorCtr="0">
            <a:noAutofit/>
          </a:bodyPr>
          <a:lstStyle/>
          <a:p>
            <a:endParaRPr sz="1300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77013" cy="3700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lIns="82283" tIns="82283" rIns="82283" bIns="82283" anchor="t" anchorCtr="0">
            <a:noAutofit/>
          </a:bodyPr>
          <a:lstStyle/>
          <a:p>
            <a:endParaRPr sz="13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5A7BA-D868-4A79-84BA-C363BAA98F4A}" type="datetime1">
              <a:rPr lang="en-US" smtClean="0"/>
              <a:t>10/3/2016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791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2736A-B98C-46C8-BAA3-012C173350D5}" type="datetime1">
              <a:rPr lang="en-US" smtClean="0"/>
              <a:t>10/3/2016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646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DF383-779A-4A59-960A-154AF930A2E3}" type="datetime1">
              <a:rPr lang="en-US" smtClean="0"/>
              <a:t>10/3/2016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229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E202C-8282-4772-B059-000806855428}" type="datetime1">
              <a:rPr lang="en-US" smtClean="0"/>
              <a:t>10/3/2016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92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45CC7-87BD-4429-80EC-67D9DC9CF742}" type="datetime1">
              <a:rPr lang="en-US" smtClean="0"/>
              <a:t>10/3/2016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899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6CC18-C257-493A-8C1C-435A9096A704}" type="datetime1">
              <a:rPr lang="en-US" smtClean="0"/>
              <a:t>10/3/2016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097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4A66C-1CA4-46A0-97F6-97FF4BC2AE42}" type="datetime1">
              <a:rPr lang="en-US" smtClean="0"/>
              <a:t>10/3/2016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790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64891-3F7C-4BD7-A315-D8D2F6116385}" type="datetime1">
              <a:rPr lang="en-US" smtClean="0"/>
              <a:t>10/3/2016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355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B10B7-BE57-4E4D-8857-8FB3788CC2EE}" type="datetime1">
              <a:rPr lang="en-US" smtClean="0"/>
              <a:t>10/3/2016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328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D012D-E86E-4ACA-A577-3E4D7EC57FB3}" type="datetime1">
              <a:rPr lang="en-US" smtClean="0"/>
              <a:t>10/3/2016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370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C1E9C-0D0F-4001-8AF2-E6539B339176}" type="datetime1">
              <a:rPr lang="en-US" smtClean="0"/>
              <a:t>10/3/2016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35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tif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53E3B6-28E1-4D1E-B629-AEE10A7D7469}" type="datetime1">
              <a:rPr lang="en-US" smtClean="0"/>
              <a:t>10/3/2016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61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CCIT </a:t>
            </a:r>
            <a:r>
              <a:rPr lang="en-US" dirty="0" smtClean="0"/>
              <a:t>234 </a:t>
            </a:r>
            <a:r>
              <a:rPr lang="en-US" dirty="0"/>
              <a:t>Chapter </a:t>
            </a:r>
            <a:r>
              <a:rPr lang="en-US" dirty="0" smtClean="0"/>
              <a:t>2 </a:t>
            </a:r>
            <a:r>
              <a:rPr lang="en-US" i="1" dirty="0" smtClean="0"/>
              <a:t>(part 2)</a:t>
            </a:r>
            <a:r>
              <a:rPr lang="en-US" dirty="0" smtClean="0"/>
              <a:t>: Privacy </a:t>
            </a:r>
            <a:endParaRPr lang="en-US" dirty="0"/>
          </a:p>
          <a:p>
            <a:r>
              <a:rPr lang="en-US" dirty="0" smtClean="0"/>
              <a:t>Lecturer: </a:t>
            </a:r>
            <a:r>
              <a:rPr lang="en-US" dirty="0" err="1" smtClean="0"/>
              <a:t>wadha</a:t>
            </a:r>
            <a:r>
              <a:rPr lang="en-US" dirty="0" smtClean="0"/>
              <a:t> al-</a:t>
            </a:r>
            <a:r>
              <a:rPr lang="en-US" dirty="0" err="1" smtClean="0"/>
              <a:t>otaibi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 descr="slide bkgd title page.tif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569"/>
          <a:stretch/>
        </p:blipFill>
        <p:spPr>
          <a:xfrm>
            <a:off x="-1" y="0"/>
            <a:ext cx="274320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85258" y="1119869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2E87C5"/>
                </a:solidFill>
              </a:rPr>
              <a:t>Social, Legal, and Ethical Issues for Computing Technology</a:t>
            </a:r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39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2E87C5"/>
                </a:solidFill>
              </a:rPr>
              <a:t>Chapter Outline</a:t>
            </a:r>
            <a:endParaRPr lang="en-US" b="1" dirty="0">
              <a:solidFill>
                <a:srgbClr val="2E87C5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9921"/>
              </a:lnSpc>
              <a:spcBef>
                <a:spcPts val="0"/>
              </a:spcBef>
              <a:buSzPct val="98765"/>
            </a:pPr>
            <a:r>
              <a:rPr lang="en-US" dirty="0">
                <a:ea typeface="Arial"/>
                <a:cs typeface="Arial"/>
                <a:sym typeface="Arial"/>
              </a:rPr>
              <a:t>Privacy and Computer Technology</a:t>
            </a:r>
          </a:p>
          <a:p>
            <a:pPr>
              <a:lnSpc>
                <a:spcPct val="119921"/>
              </a:lnSpc>
              <a:spcBef>
                <a:spcPts val="635"/>
              </a:spcBef>
              <a:buSzPct val="98765"/>
            </a:pPr>
            <a:r>
              <a:rPr lang="en-US" dirty="0" smtClean="0">
                <a:ea typeface="Arial"/>
                <a:cs typeface="Arial"/>
                <a:sym typeface="Arial"/>
              </a:rPr>
              <a:t>Privacy </a:t>
            </a:r>
            <a:r>
              <a:rPr lang="en-US" dirty="0">
                <a:ea typeface="Arial"/>
                <a:cs typeface="Arial"/>
                <a:sym typeface="Arial"/>
              </a:rPr>
              <a:t>Topics</a:t>
            </a:r>
          </a:p>
          <a:p>
            <a:pPr>
              <a:lnSpc>
                <a:spcPct val="119921"/>
              </a:lnSpc>
              <a:spcBef>
                <a:spcPts val="635"/>
              </a:spcBef>
              <a:buSzPct val="98765"/>
            </a:pPr>
            <a:r>
              <a:rPr lang="en-US" dirty="0">
                <a:ea typeface="Arial"/>
                <a:cs typeface="Arial"/>
                <a:sym typeface="Arial"/>
              </a:rPr>
              <a:t>Protecting Privacy</a:t>
            </a:r>
          </a:p>
          <a:p>
            <a:pPr>
              <a:lnSpc>
                <a:spcPct val="119921"/>
              </a:lnSpc>
              <a:spcBef>
                <a:spcPts val="635"/>
              </a:spcBef>
              <a:buSzPct val="98765"/>
            </a:pPr>
            <a:r>
              <a:rPr lang="en-US" dirty="0" smtClean="0">
                <a:ea typeface="Arial"/>
                <a:cs typeface="Arial"/>
                <a:sym typeface="Arial"/>
              </a:rPr>
              <a:t>Communications</a:t>
            </a:r>
          </a:p>
          <a:p>
            <a:pPr>
              <a:lnSpc>
                <a:spcPct val="119921"/>
              </a:lnSpc>
              <a:spcBef>
                <a:spcPts val="635"/>
              </a:spcBef>
              <a:buSzPct val="98765"/>
            </a:pPr>
            <a:r>
              <a:rPr lang="en-US" dirty="0">
                <a:ea typeface="Arial"/>
                <a:cs typeface="Arial"/>
                <a:sym typeface="Arial"/>
              </a:rPr>
              <a:t>“Big Brother is Watching You”</a:t>
            </a:r>
          </a:p>
          <a:p>
            <a:pPr marL="0" indent="0">
              <a:lnSpc>
                <a:spcPct val="119921"/>
              </a:lnSpc>
              <a:spcBef>
                <a:spcPts val="635"/>
              </a:spcBef>
              <a:buSzPct val="98765"/>
              <a:buNone/>
            </a:pPr>
            <a:endParaRPr lang="en-US" dirty="0">
              <a:ea typeface="Arial"/>
              <a:cs typeface="Arial"/>
              <a:sym typeface="Arial"/>
            </a:endParaRPr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1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6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 idx="4294967295"/>
          </p:nvPr>
        </p:nvSpPr>
        <p:spPr>
          <a:xfrm>
            <a:off x="918469" y="-78020"/>
            <a:ext cx="9007475" cy="1576387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b" anchorCtr="0">
            <a:noAutofit/>
          </a:bodyPr>
          <a:lstStyle/>
          <a:p>
            <a:pPr marL="0" marR="0" lvl="0" indent="0">
              <a:lnSpc>
                <a:spcPct val="11988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solidFill>
                  <a:srgbClr val="2E87C5"/>
                </a:solidFill>
                <a:ea typeface="Arial"/>
                <a:cs typeface="Arial"/>
                <a:sym typeface="Arial"/>
              </a:rPr>
              <a:t>Privacy &amp; Computer Technology</a:t>
            </a:r>
            <a:endParaRPr lang="en-US" b="1" dirty="0">
              <a:solidFill>
                <a:srgbClr val="2E87C5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38" name="Shape 38"/>
          <p:cNvSpPr txBox="1">
            <a:spLocks noGrp="1"/>
          </p:cNvSpPr>
          <p:nvPr>
            <p:ph type="body" idx="4294967295"/>
          </p:nvPr>
        </p:nvSpPr>
        <p:spPr>
          <a:xfrm>
            <a:off x="986971" y="1862819"/>
            <a:ext cx="10107613" cy="3633787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t" anchorCtr="0">
            <a:noAutofit/>
          </a:bodyPr>
          <a:lstStyle/>
          <a:p>
            <a:pPr marL="0" lvl="0" indent="0">
              <a:lnSpc>
                <a:spcPct val="119921"/>
              </a:lnSpc>
              <a:spcBef>
                <a:spcPts val="0"/>
              </a:spcBef>
              <a:buNone/>
            </a:pPr>
            <a:r>
              <a:rPr lang="en-US" i="1" dirty="0" smtClean="0">
                <a:solidFill>
                  <a:srgbClr val="348ABE"/>
                </a:solidFill>
                <a:ea typeface="Arial"/>
                <a:cs typeface="Arial"/>
                <a:sym typeface="Arial"/>
              </a:rPr>
              <a:t>understanding </a:t>
            </a:r>
            <a:r>
              <a:rPr lang="en-US" i="1" dirty="0">
                <a:solidFill>
                  <a:srgbClr val="348ABE"/>
                </a:solidFill>
                <a:ea typeface="Arial"/>
                <a:cs typeface="Arial"/>
                <a:sym typeface="Arial"/>
              </a:rPr>
              <a:t>the risk is the first step toward protecting </a:t>
            </a:r>
            <a:r>
              <a:rPr lang="en-US" i="1" dirty="0" smtClean="0">
                <a:solidFill>
                  <a:srgbClr val="348ABE"/>
                </a:solidFill>
                <a:ea typeface="Arial"/>
                <a:cs typeface="Arial"/>
                <a:sym typeface="Arial"/>
              </a:rPr>
              <a:t>privacy!</a:t>
            </a:r>
          </a:p>
          <a:p>
            <a:pPr lvl="0">
              <a:lnSpc>
                <a:spcPct val="119921"/>
              </a:lnSpc>
              <a:spcBef>
                <a:spcPts val="0"/>
              </a:spcBef>
              <a:buFont typeface="Wingdings" pitchFamily="2" charset="2"/>
              <a:buChar char="v"/>
            </a:pPr>
            <a:r>
              <a:rPr lang="en-US" b="1" dirty="0" smtClean="0">
                <a:ea typeface="Arial"/>
                <a:cs typeface="Arial"/>
                <a:sym typeface="Arial"/>
              </a:rPr>
              <a:t>Key </a:t>
            </a:r>
            <a:r>
              <a:rPr lang="en-US" b="1" dirty="0">
                <a:ea typeface="Arial"/>
                <a:cs typeface="Arial"/>
                <a:sym typeface="Arial"/>
              </a:rPr>
              <a:t>Aspects of Privacy:</a:t>
            </a:r>
          </a:p>
          <a:p>
            <a:pPr marL="561623" lvl="0" indent="-457200">
              <a:lnSpc>
                <a:spcPct val="119921"/>
              </a:lnSpc>
              <a:spcBef>
                <a:spcPts val="635"/>
              </a:spcBef>
              <a:buSzPct val="98765"/>
              <a:buFont typeface="Arial" pitchFamily="34" charset="0"/>
              <a:buChar char="•"/>
            </a:pPr>
            <a:r>
              <a:rPr lang="en-US" dirty="0">
                <a:ea typeface="Arial"/>
                <a:cs typeface="Arial"/>
                <a:sym typeface="Arial"/>
              </a:rPr>
              <a:t>Freedom from intrusion (being left alone)</a:t>
            </a:r>
          </a:p>
          <a:p>
            <a:pPr marL="561623" lvl="0" indent="-457200">
              <a:lnSpc>
                <a:spcPct val="119921"/>
              </a:lnSpc>
              <a:spcBef>
                <a:spcPts val="635"/>
              </a:spcBef>
              <a:buSzPct val="98765"/>
              <a:buFont typeface="Arial" pitchFamily="34" charset="0"/>
              <a:buChar char="•"/>
            </a:pPr>
            <a:r>
              <a:rPr lang="en-US" dirty="0">
                <a:ea typeface="Arial"/>
                <a:cs typeface="Arial"/>
                <a:sym typeface="Arial"/>
              </a:rPr>
              <a:t>Control of information about oneself</a:t>
            </a:r>
          </a:p>
          <a:p>
            <a:pPr marL="561623" lvl="0" indent="-457200">
              <a:lnSpc>
                <a:spcPct val="119921"/>
              </a:lnSpc>
              <a:spcBef>
                <a:spcPts val="635"/>
              </a:spcBef>
              <a:buSzPct val="98765"/>
              <a:buFont typeface="Arial" pitchFamily="34" charset="0"/>
              <a:buChar char="•"/>
            </a:pPr>
            <a:r>
              <a:rPr lang="en-US" dirty="0">
                <a:ea typeface="Arial"/>
                <a:cs typeface="Arial"/>
                <a:sym typeface="Arial"/>
              </a:rPr>
              <a:t>Freedom from surveillance (being tracked, followed, watched)</a:t>
            </a:r>
          </a:p>
          <a:p>
            <a:pPr marL="1054100" marR="0" lvl="1" indent="-342900" algn="l">
              <a:lnSpc>
                <a:spcPct val="120089"/>
              </a:lnSpc>
              <a:spcBef>
                <a:spcPts val="563"/>
              </a:spcBef>
              <a:spcAft>
                <a:spcPts val="0"/>
              </a:spcAft>
              <a:buFont typeface="Arial" pitchFamily="34" charset="0"/>
              <a:buChar char="•"/>
            </a:pPr>
            <a:endParaRPr dirty="0">
              <a:ea typeface="Arial"/>
              <a:cs typeface="Arial"/>
              <a:sym typeface="Arial"/>
            </a:endParaRPr>
          </a:p>
        </p:txBody>
      </p:sp>
      <p:cxnSp>
        <p:nvCxnSpPr>
          <p:cNvPr id="8" name="رابط مستقيم 3"/>
          <p:cNvCxnSpPr/>
          <p:nvPr/>
        </p:nvCxnSpPr>
        <p:spPr>
          <a:xfrm>
            <a:off x="986971" y="1486350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895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title" idx="4294967295"/>
          </p:nvPr>
        </p:nvSpPr>
        <p:spPr>
          <a:xfrm>
            <a:off x="928915" y="-217710"/>
            <a:ext cx="9007475" cy="1576387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b" anchorCtr="0">
            <a:noAutofit/>
          </a:bodyPr>
          <a:lstStyle/>
          <a:p>
            <a:pPr marL="0" marR="0" lvl="0" indent="0">
              <a:lnSpc>
                <a:spcPct val="11988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rgbClr val="2E87C5"/>
                </a:solidFill>
                <a:ea typeface="Arial"/>
                <a:cs typeface="Arial"/>
                <a:sym typeface="Arial"/>
              </a:rPr>
              <a:t>Risk from web activities</a:t>
            </a:r>
          </a:p>
        </p:txBody>
      </p:sp>
      <p:sp>
        <p:nvSpPr>
          <p:cNvPr id="49" name="Shape 49"/>
          <p:cNvSpPr txBox="1">
            <a:spLocks noGrp="1"/>
          </p:cNvSpPr>
          <p:nvPr>
            <p:ph type="body" idx="4294967295"/>
          </p:nvPr>
        </p:nvSpPr>
        <p:spPr>
          <a:xfrm>
            <a:off x="696686" y="1848024"/>
            <a:ext cx="10107613" cy="3633787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t" anchorCtr="0">
            <a:noAutofit/>
          </a:bodyPr>
          <a:lstStyle/>
          <a:p>
            <a:pPr marL="381000" marR="0" lvl="0" indent="-19191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1010"/>
              <a:buFont typeface="Arial"/>
              <a:buChar char="●"/>
            </a:pPr>
            <a:r>
              <a:rPr lang="en-US" sz="200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Children cant make the right decision</a:t>
            </a:r>
          </a:p>
          <a:p>
            <a:pPr marL="381000" marR="0" lvl="0" indent="-191911" algn="l">
              <a:lnSpc>
                <a:spcPct val="100000"/>
              </a:lnSpc>
              <a:spcBef>
                <a:spcPts val="396"/>
              </a:spcBef>
              <a:spcAft>
                <a:spcPts val="0"/>
              </a:spcAft>
              <a:buClr>
                <a:srgbClr val="000000"/>
              </a:buClr>
              <a:buSzPct val="101010"/>
              <a:buFont typeface="Arial"/>
              <a:buChar char="●"/>
            </a:pPr>
            <a:r>
              <a:rPr lang="en-US" sz="200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Child molesters collect details from children websites.</a:t>
            </a:r>
          </a:p>
          <a:p>
            <a:pPr marL="381000" marR="0" lvl="0" indent="-191911" algn="l">
              <a:lnSpc>
                <a:spcPct val="100000"/>
              </a:lnSpc>
              <a:spcBef>
                <a:spcPts val="396"/>
              </a:spcBef>
              <a:spcAft>
                <a:spcPts val="0"/>
              </a:spcAft>
              <a:buClr>
                <a:srgbClr val="000000"/>
              </a:buClr>
              <a:buSzPct val="101010"/>
              <a:buFont typeface="Arial"/>
              <a:buChar char="●"/>
            </a:pPr>
            <a:r>
              <a:rPr lang="en-US" sz="200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89% of children websites collect detailed personal information, 23% ask for parents consent </a:t>
            </a:r>
          </a:p>
          <a:p>
            <a:pPr marL="381000" marR="0" lvl="0" indent="-191911" algn="l">
              <a:lnSpc>
                <a:spcPct val="100000"/>
              </a:lnSpc>
              <a:spcBef>
                <a:spcPts val="396"/>
              </a:spcBef>
              <a:spcAft>
                <a:spcPts val="0"/>
              </a:spcAft>
              <a:buClr>
                <a:srgbClr val="000000"/>
              </a:buClr>
              <a:buSzPct val="101010"/>
              <a:buFont typeface="Arial"/>
              <a:buChar char="●"/>
            </a:pPr>
            <a:r>
              <a:rPr lang="en-US" sz="200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COPPA (Children Online Privacy Protection) rules 2000</a:t>
            </a:r>
          </a:p>
          <a:p>
            <a:pPr marL="381000" marR="0" lvl="0" indent="-191911" algn="l">
              <a:lnSpc>
                <a:spcPct val="100000"/>
              </a:lnSpc>
              <a:spcBef>
                <a:spcPts val="396"/>
              </a:spcBef>
              <a:spcAft>
                <a:spcPts val="0"/>
              </a:spcAft>
              <a:buClr>
                <a:srgbClr val="000000"/>
              </a:buClr>
              <a:buSzPct val="101010"/>
              <a:buFont typeface="Arial"/>
              <a:buChar char="●"/>
            </a:pPr>
            <a:r>
              <a:rPr lang="en-US" sz="200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MySpace</a:t>
            </a:r>
          </a:p>
          <a:p>
            <a:pPr marL="381000" marR="0" lvl="0" indent="-191911" algn="l">
              <a:lnSpc>
                <a:spcPct val="100000"/>
              </a:lnSpc>
              <a:spcBef>
                <a:spcPts val="396"/>
              </a:spcBef>
              <a:spcAft>
                <a:spcPts val="0"/>
              </a:spcAft>
              <a:buClr>
                <a:srgbClr val="000000"/>
              </a:buClr>
              <a:buSzPct val="101010"/>
              <a:buFont typeface="Arial"/>
              <a:buChar char="●"/>
            </a:pPr>
            <a:r>
              <a:rPr lang="en-US" sz="200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Websites policies toward privacy protection</a:t>
            </a:r>
          </a:p>
          <a:p>
            <a:pPr marL="381000" marR="0" lvl="0" indent="-191911" algn="l">
              <a:lnSpc>
                <a:spcPct val="100000"/>
              </a:lnSpc>
              <a:spcBef>
                <a:spcPts val="396"/>
              </a:spcBef>
              <a:spcAft>
                <a:spcPts val="0"/>
              </a:spcAft>
              <a:buClr>
                <a:srgbClr val="000000"/>
              </a:buClr>
              <a:buSzPct val="101010"/>
              <a:buFont typeface="Arial"/>
              <a:buChar char="●"/>
            </a:pPr>
            <a:r>
              <a:rPr lang="en-US" sz="2000" b="1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Tools available for parents to monitor children activities and </a:t>
            </a:r>
            <a:r>
              <a:rPr lang="en-US" sz="2000" b="1" dirty="0" smtClean="0">
                <a:solidFill>
                  <a:srgbClr val="000000"/>
                </a:solidFill>
                <a:ea typeface="Arial"/>
                <a:cs typeface="Arial"/>
                <a:sym typeface="Arial"/>
              </a:rPr>
              <a:t>behavior </a:t>
            </a:r>
            <a:r>
              <a:rPr lang="en-US" sz="2000" b="1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in cyberspace. </a:t>
            </a:r>
          </a:p>
        </p:txBody>
      </p:sp>
      <p:cxnSp>
        <p:nvCxnSpPr>
          <p:cNvPr id="10" name="رابط مستقيم 3"/>
          <p:cNvCxnSpPr/>
          <p:nvPr/>
        </p:nvCxnSpPr>
        <p:spPr>
          <a:xfrm>
            <a:off x="986971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53502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title" idx="4294967295"/>
          </p:nvPr>
        </p:nvSpPr>
        <p:spPr>
          <a:xfrm>
            <a:off x="1100138" y="287210"/>
            <a:ext cx="9007475" cy="1576387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b" anchorCtr="0">
            <a:noAutofit/>
          </a:bodyPr>
          <a:lstStyle/>
          <a:p>
            <a:pPr marL="0" marR="0" lv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rgbClr val="2E87C5"/>
                </a:solidFill>
                <a:ea typeface="Arial"/>
                <a:cs typeface="Arial"/>
                <a:sym typeface="Arial"/>
              </a:rPr>
              <a:t>Protecting Privacy: </a:t>
            </a:r>
            <a:r>
              <a:rPr lang="en-US" sz="4000" b="1" dirty="0" smtClean="0">
                <a:solidFill>
                  <a:srgbClr val="2E87C5"/>
                </a:solidFill>
                <a:ea typeface="Arial"/>
                <a:cs typeface="Arial"/>
                <a:sym typeface="Arial"/>
              </a:rPr>
              <a:t/>
            </a:r>
            <a:br>
              <a:rPr lang="en-US" sz="4000" b="1" dirty="0" smtClean="0">
                <a:solidFill>
                  <a:srgbClr val="2E87C5"/>
                </a:solidFill>
                <a:ea typeface="Arial"/>
                <a:cs typeface="Arial"/>
                <a:sym typeface="Arial"/>
              </a:rPr>
            </a:br>
            <a:r>
              <a:rPr lang="en-US" sz="2800" b="1" i="1" dirty="0" smtClean="0">
                <a:solidFill>
                  <a:srgbClr val="2E87C5"/>
                </a:solidFill>
                <a:ea typeface="Arial"/>
                <a:cs typeface="Arial"/>
                <a:sym typeface="Arial"/>
              </a:rPr>
              <a:t>Technology &amp; Markets, Rights, And Law </a:t>
            </a:r>
            <a:endParaRPr lang="en-US" sz="2800" b="1" i="1" dirty="0">
              <a:solidFill>
                <a:srgbClr val="2E87C5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71" name="Shape 71"/>
          <p:cNvSpPr txBox="1">
            <a:spLocks noGrp="1"/>
          </p:cNvSpPr>
          <p:nvPr>
            <p:ph type="body" idx="4294967295"/>
          </p:nvPr>
        </p:nvSpPr>
        <p:spPr>
          <a:xfrm>
            <a:off x="1023933" y="2071673"/>
            <a:ext cx="10107613" cy="4090987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t" anchorCtr="0">
            <a:noAutofit/>
          </a:bodyPr>
          <a:lstStyle/>
          <a:p>
            <a:pPr marL="132645" marR="0" lvl="0" indent="0" algn="l" rtl="0">
              <a:lnSpc>
                <a:spcPct val="12008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358"/>
              <a:buNone/>
            </a:pPr>
            <a:r>
              <a:rPr lang="en-US" b="1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Technology and Markets:</a:t>
            </a:r>
          </a:p>
          <a:p>
            <a:pPr marL="762000" marR="0" lvl="1" indent="-195942" algn="l" rtl="0">
              <a:lnSpc>
                <a:spcPct val="119791"/>
              </a:lnSpc>
              <a:spcBef>
                <a:spcPts val="479"/>
              </a:spcBef>
              <a:spcAft>
                <a:spcPts val="0"/>
              </a:spcAft>
              <a:buClr>
                <a:srgbClr val="000000"/>
              </a:buClr>
              <a:buSzPct val="99378"/>
              <a:buFont typeface="Courier New"/>
              <a:buChar char="o"/>
            </a:pPr>
            <a:r>
              <a:rPr lang="en-US" sz="200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Awareness</a:t>
            </a:r>
          </a:p>
          <a:p>
            <a:pPr marL="762000" marR="0" lvl="1" indent="-195942" algn="l" rtl="0">
              <a:lnSpc>
                <a:spcPct val="119791"/>
              </a:lnSpc>
              <a:spcBef>
                <a:spcPts val="479"/>
              </a:spcBef>
              <a:spcAft>
                <a:spcPts val="0"/>
              </a:spcAft>
              <a:buClr>
                <a:srgbClr val="000000"/>
              </a:buClr>
              <a:buSzPct val="99378"/>
              <a:buFont typeface="Courier New"/>
              <a:buChar char="o"/>
            </a:pPr>
            <a:r>
              <a:rPr lang="en-US" sz="200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Privacy-enhancing technologies for consumers:</a:t>
            </a:r>
          </a:p>
          <a:p>
            <a:pPr marL="1143000" marR="0" lvl="2" indent="-191911" algn="l" rtl="0">
              <a:lnSpc>
                <a:spcPct val="120000"/>
              </a:lnSpc>
              <a:spcBef>
                <a:spcPts val="396"/>
              </a:spcBef>
              <a:spcAft>
                <a:spcPts val="0"/>
              </a:spcAft>
              <a:buClr>
                <a:srgbClr val="000000"/>
              </a:buClr>
              <a:buSzPct val="101010"/>
              <a:buFont typeface="Wingdings"/>
              <a:buChar char="§"/>
            </a:pPr>
            <a:r>
              <a:rPr lang="en-US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Cookies disablers and alerts</a:t>
            </a:r>
          </a:p>
          <a:p>
            <a:pPr marL="1143000" marR="0" lvl="2" indent="-191911" algn="l" rtl="0">
              <a:lnSpc>
                <a:spcPct val="120000"/>
              </a:lnSpc>
              <a:spcBef>
                <a:spcPts val="396"/>
              </a:spcBef>
              <a:spcAft>
                <a:spcPts val="0"/>
              </a:spcAft>
              <a:buClr>
                <a:srgbClr val="000000"/>
              </a:buClr>
              <a:buSzPct val="101010"/>
              <a:buFont typeface="Wingdings"/>
              <a:buChar char="§"/>
            </a:pPr>
            <a:r>
              <a:rPr lang="en-US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Block pop-ups software</a:t>
            </a:r>
          </a:p>
          <a:p>
            <a:pPr marL="1143000" marR="0" lvl="2" indent="-191911" algn="l" rtl="0">
              <a:lnSpc>
                <a:spcPct val="120000"/>
              </a:lnSpc>
              <a:spcBef>
                <a:spcPts val="396"/>
              </a:spcBef>
              <a:spcAft>
                <a:spcPts val="0"/>
              </a:spcAft>
              <a:buClr>
                <a:srgbClr val="000000"/>
              </a:buClr>
              <a:buSzPct val="101010"/>
              <a:buFont typeface="Wingdings"/>
              <a:buChar char="§"/>
            </a:pPr>
            <a:r>
              <a:rPr lang="en-US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Free anti-Spyware.</a:t>
            </a:r>
          </a:p>
          <a:p>
            <a:pPr marL="1143000" marR="0" lvl="2" indent="-191911" algn="l" rtl="0">
              <a:lnSpc>
                <a:spcPct val="120000"/>
              </a:lnSpc>
              <a:spcBef>
                <a:spcPts val="396"/>
              </a:spcBef>
              <a:spcAft>
                <a:spcPts val="0"/>
              </a:spcAft>
              <a:buClr>
                <a:srgbClr val="000000"/>
              </a:buClr>
              <a:buSzPct val="101010"/>
              <a:buFont typeface="Wingdings"/>
              <a:buChar char="§"/>
            </a:pPr>
            <a:r>
              <a:rPr lang="en-US" dirty="0" err="1">
                <a:solidFill>
                  <a:srgbClr val="000000"/>
                </a:solidFill>
                <a:ea typeface="Arial"/>
                <a:cs typeface="Arial"/>
                <a:sym typeface="Arial"/>
              </a:rPr>
              <a:t>Anonymizer</a:t>
            </a:r>
            <a:r>
              <a:rPr lang="en-US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.</a:t>
            </a:r>
          </a:p>
          <a:p>
            <a:pPr marL="1143000" marR="0" lvl="2" indent="-191911" algn="l" rtl="0">
              <a:lnSpc>
                <a:spcPct val="120000"/>
              </a:lnSpc>
              <a:spcBef>
                <a:spcPts val="396"/>
              </a:spcBef>
              <a:spcAft>
                <a:spcPts val="0"/>
              </a:spcAft>
              <a:buClr>
                <a:srgbClr val="000000"/>
              </a:buClr>
              <a:buSzPct val="101010"/>
              <a:buFont typeface="Wingdings"/>
              <a:buChar char="§"/>
            </a:pPr>
            <a:r>
              <a:rPr lang="en-US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Websites restrictions options (family, friends).</a:t>
            </a:r>
          </a:p>
          <a:p>
            <a:pPr marL="1143000" marR="0" lvl="2" indent="-191911" algn="l" rtl="0">
              <a:lnSpc>
                <a:spcPct val="120000"/>
              </a:lnSpc>
              <a:spcBef>
                <a:spcPts val="396"/>
              </a:spcBef>
              <a:spcAft>
                <a:spcPts val="0"/>
              </a:spcAft>
              <a:buClr>
                <a:srgbClr val="000000"/>
              </a:buClr>
              <a:buSzPct val="101010"/>
              <a:buFont typeface="Wingdings"/>
              <a:buChar char="§"/>
            </a:pPr>
            <a:r>
              <a:rPr lang="en-US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Email hiding and self-destructs email.</a:t>
            </a:r>
          </a:p>
        </p:txBody>
      </p:sp>
      <p:cxnSp>
        <p:nvCxnSpPr>
          <p:cNvPr id="9" name="رابط مستقيم 3"/>
          <p:cNvCxnSpPr/>
          <p:nvPr/>
        </p:nvCxnSpPr>
        <p:spPr>
          <a:xfrm>
            <a:off x="1088569" y="1907256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27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body" idx="4294967295"/>
          </p:nvPr>
        </p:nvSpPr>
        <p:spPr>
          <a:xfrm>
            <a:off x="998220" y="1845810"/>
            <a:ext cx="10107613" cy="3633787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t" anchorCtr="0">
            <a:noAutofit/>
          </a:bodyPr>
          <a:lstStyle/>
          <a:p>
            <a:pPr marL="104423" marR="0" lvl="0" indent="0" algn="l">
              <a:lnSpc>
                <a:spcPct val="11992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8765"/>
              <a:buNone/>
            </a:pPr>
            <a:r>
              <a:rPr lang="en-US" sz="2400" b="1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Technology and Markets:</a:t>
            </a:r>
          </a:p>
          <a:p>
            <a:pPr marL="762000" marR="0" lvl="1" indent="-248355" algn="l">
              <a:lnSpc>
                <a:spcPct val="120089"/>
              </a:lnSpc>
              <a:spcBef>
                <a:spcPts val="563"/>
              </a:spcBef>
              <a:spcAft>
                <a:spcPts val="0"/>
              </a:spcAft>
              <a:buClr>
                <a:srgbClr val="000000"/>
              </a:buClr>
              <a:buSzPct val="100358"/>
              <a:buFont typeface="Courier New"/>
              <a:buChar char="o"/>
            </a:pPr>
            <a:r>
              <a:rPr lang="en-US" sz="2000" b="1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Encryption:</a:t>
            </a:r>
          </a:p>
          <a:p>
            <a:pPr marL="1143000" marR="0" lvl="2" indent="-220133" algn="l">
              <a:lnSpc>
                <a:spcPct val="120089"/>
              </a:lnSpc>
              <a:spcBef>
                <a:spcPts val="479"/>
              </a:spcBef>
              <a:spcAft>
                <a:spcPts val="0"/>
              </a:spcAft>
              <a:buClr>
                <a:srgbClr val="000000"/>
              </a:buClr>
              <a:buSzPct val="98765"/>
              <a:buFont typeface="Wingdings"/>
              <a:buChar char="§"/>
            </a:pPr>
            <a:r>
              <a:rPr lang="en-US" sz="1800" i="1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Keys: </a:t>
            </a:r>
            <a:r>
              <a:rPr lang="en-US" sz="1800" i="1" dirty="0" err="1">
                <a:solidFill>
                  <a:srgbClr val="000000"/>
                </a:solidFill>
                <a:ea typeface="Arial"/>
                <a:cs typeface="Arial"/>
                <a:sym typeface="Arial"/>
              </a:rPr>
              <a:t>wnbsuqiomnlpaevzrtycxjhgfd</a:t>
            </a:r>
            <a:r>
              <a:rPr lang="en-US" sz="1800" i="1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!</a:t>
            </a:r>
          </a:p>
          <a:p>
            <a:pPr marL="1143000" marR="0" lvl="2" indent="-220133" algn="l">
              <a:lnSpc>
                <a:spcPct val="120089"/>
              </a:lnSpc>
              <a:spcBef>
                <a:spcPts val="479"/>
              </a:spcBef>
              <a:spcAft>
                <a:spcPts val="0"/>
              </a:spcAft>
              <a:buClr>
                <a:srgbClr val="000000"/>
              </a:buClr>
              <a:buSzPct val="98765"/>
              <a:buFont typeface="Wingdings"/>
              <a:buChar char="§"/>
            </a:pPr>
            <a:r>
              <a:rPr lang="en-US" sz="1800" i="1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More advanced mathematical technique</a:t>
            </a:r>
          </a:p>
          <a:p>
            <a:pPr marL="1143000" marR="0" lvl="2" indent="-220133" algn="l">
              <a:lnSpc>
                <a:spcPct val="120089"/>
              </a:lnSpc>
              <a:spcBef>
                <a:spcPts val="479"/>
              </a:spcBef>
              <a:spcAft>
                <a:spcPts val="0"/>
              </a:spcAft>
              <a:buClr>
                <a:srgbClr val="000000"/>
              </a:buClr>
              <a:buSzPct val="98765"/>
              <a:buFont typeface="Wingdings"/>
              <a:buChar char="§"/>
            </a:pPr>
            <a:r>
              <a:rPr lang="en-US" sz="1800" i="1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Digital signature </a:t>
            </a:r>
          </a:p>
          <a:p>
            <a:pPr marL="1143000" marR="0" lvl="2" indent="-220133" algn="l">
              <a:lnSpc>
                <a:spcPct val="120089"/>
              </a:lnSpc>
              <a:spcBef>
                <a:spcPts val="479"/>
              </a:spcBef>
              <a:spcAft>
                <a:spcPts val="0"/>
              </a:spcAft>
              <a:buClr>
                <a:srgbClr val="000000"/>
              </a:buClr>
              <a:buSzPct val="98765"/>
              <a:buFont typeface="Wingdings"/>
              <a:buChar char="§"/>
            </a:pPr>
            <a:r>
              <a:rPr lang="en-US" sz="1800" i="1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Authenticated methods</a:t>
            </a:r>
          </a:p>
          <a:p>
            <a:pPr marL="1143000" marR="0" lvl="2" indent="-220133" algn="l">
              <a:lnSpc>
                <a:spcPct val="120089"/>
              </a:lnSpc>
              <a:spcBef>
                <a:spcPts val="479"/>
              </a:spcBef>
              <a:spcAft>
                <a:spcPts val="0"/>
              </a:spcAft>
              <a:buClr>
                <a:srgbClr val="000000"/>
              </a:buClr>
              <a:buSzPct val="98765"/>
              <a:buFont typeface="Wingdings"/>
              <a:buChar char="§"/>
            </a:pPr>
            <a:r>
              <a:rPr lang="en-US" sz="1800" i="1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Digital cash: advantages vs. disadvantages</a:t>
            </a:r>
          </a:p>
        </p:txBody>
      </p:sp>
      <p:cxnSp>
        <p:nvCxnSpPr>
          <p:cNvPr id="9" name="رابط مستقيم 3"/>
          <p:cNvCxnSpPr/>
          <p:nvPr/>
        </p:nvCxnSpPr>
        <p:spPr>
          <a:xfrm>
            <a:off x="986971" y="1704060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Shape 70"/>
          <p:cNvSpPr txBox="1">
            <a:spLocks/>
          </p:cNvSpPr>
          <p:nvPr/>
        </p:nvSpPr>
        <p:spPr>
          <a:xfrm>
            <a:off x="1122643" y="92178"/>
            <a:ext cx="9007475" cy="1576387"/>
          </a:xfrm>
          <a:prstGeom prst="rect">
            <a:avLst/>
          </a:prstGeom>
          <a:noFill/>
          <a:ln>
            <a:noFill/>
          </a:ln>
        </p:spPr>
        <p:txBody>
          <a:bodyPr vert="horz" lIns="38100" tIns="38100" rIns="38100" bIns="381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4000" b="1" dirty="0" smtClean="0">
                <a:solidFill>
                  <a:srgbClr val="2E87C5"/>
                </a:solidFill>
                <a:ea typeface="Arial"/>
                <a:cs typeface="Arial"/>
                <a:sym typeface="Arial"/>
              </a:rPr>
              <a:t>Protecting Privacy: </a:t>
            </a:r>
            <a:br>
              <a:rPr lang="en-US" sz="4000" b="1" dirty="0" smtClean="0">
                <a:solidFill>
                  <a:srgbClr val="2E87C5"/>
                </a:solidFill>
                <a:ea typeface="Arial"/>
                <a:cs typeface="Arial"/>
                <a:sym typeface="Arial"/>
              </a:rPr>
            </a:br>
            <a:r>
              <a:rPr lang="en-US" sz="2800" b="1" i="1" dirty="0" smtClean="0">
                <a:solidFill>
                  <a:srgbClr val="2E87C5"/>
                </a:solidFill>
                <a:ea typeface="Arial"/>
                <a:cs typeface="Arial"/>
                <a:sym typeface="Arial"/>
              </a:rPr>
              <a:t>Technology &amp; Markets, Rights, And Law </a:t>
            </a:r>
            <a:endParaRPr lang="en-US" sz="2800" b="1" i="1" dirty="0">
              <a:solidFill>
                <a:srgbClr val="2E87C5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922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 idx="4294967295"/>
          </p:nvPr>
        </p:nvSpPr>
        <p:spPr>
          <a:xfrm>
            <a:off x="986971" y="127673"/>
            <a:ext cx="9007475" cy="1576387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b" anchorCtr="0">
            <a:noAutofit/>
          </a:bodyPr>
          <a:lstStyle/>
          <a:p>
            <a:pPr lvl="0">
              <a:lnSpc>
                <a:spcPct val="119886"/>
              </a:lnSpc>
              <a:spcBef>
                <a:spcPts val="0"/>
              </a:spcBef>
            </a:pPr>
            <a:r>
              <a:rPr lang="en-US" b="1" dirty="0">
                <a:solidFill>
                  <a:srgbClr val="2E87C5"/>
                </a:solidFill>
                <a:ea typeface="Arial"/>
                <a:cs typeface="Arial"/>
                <a:sym typeface="Arial"/>
              </a:rPr>
              <a:t>Protecting </a:t>
            </a:r>
            <a:r>
              <a:rPr lang="en-US" b="1" dirty="0" smtClean="0">
                <a:solidFill>
                  <a:srgbClr val="2E87C5"/>
                </a:solidFill>
                <a:ea typeface="Arial"/>
                <a:cs typeface="Arial"/>
                <a:sym typeface="Arial"/>
              </a:rPr>
              <a:t>Privacy (</a:t>
            </a:r>
            <a:r>
              <a:rPr lang="en-US" b="1" dirty="0" err="1" smtClean="0">
                <a:solidFill>
                  <a:srgbClr val="2E87C5"/>
                </a:solidFill>
                <a:ea typeface="Arial"/>
                <a:cs typeface="Arial"/>
                <a:sym typeface="Arial"/>
              </a:rPr>
              <a:t>ctd</a:t>
            </a:r>
            <a:r>
              <a:rPr lang="en-US" b="1" dirty="0" smtClean="0">
                <a:solidFill>
                  <a:srgbClr val="2E87C5"/>
                </a:solidFill>
                <a:ea typeface="Arial"/>
                <a:cs typeface="Arial"/>
                <a:sym typeface="Arial"/>
              </a:rPr>
              <a:t>.)</a:t>
            </a:r>
            <a:endParaRPr lang="en-US" b="1" dirty="0">
              <a:solidFill>
                <a:srgbClr val="2E87C5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93" name="Shape 93"/>
          <p:cNvSpPr txBox="1">
            <a:spLocks noGrp="1"/>
          </p:cNvSpPr>
          <p:nvPr>
            <p:ph type="body" idx="4294967295"/>
          </p:nvPr>
        </p:nvSpPr>
        <p:spPr>
          <a:xfrm>
            <a:off x="986971" y="1874838"/>
            <a:ext cx="10107613" cy="3633787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t" anchorCtr="0">
            <a:noAutofit/>
          </a:bodyPr>
          <a:lstStyle/>
          <a:p>
            <a:pPr marL="132645" marR="0" lvl="0" indent="0" algn="l">
              <a:lnSpc>
                <a:spcPct val="12008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358"/>
              <a:buNone/>
            </a:pPr>
            <a:r>
              <a:rPr lang="en-US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Business tools and policies for protecting personal data: user authorities and levels, access logs (audit trail), privacy audit and chief privacy officer.</a:t>
            </a:r>
          </a:p>
        </p:txBody>
      </p:sp>
      <p:cxnSp>
        <p:nvCxnSpPr>
          <p:cNvPr id="9" name="رابط مستقيم 3"/>
          <p:cNvCxnSpPr/>
          <p:nvPr/>
        </p:nvCxnSpPr>
        <p:spPr>
          <a:xfrm>
            <a:off x="986971" y="1704060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37045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title" idx="4294967295"/>
          </p:nvPr>
        </p:nvSpPr>
        <p:spPr>
          <a:xfrm>
            <a:off x="1100138" y="422731"/>
            <a:ext cx="9007475" cy="1576387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b" anchorCtr="0">
            <a:noAutofit/>
          </a:bodyPr>
          <a:lstStyle/>
          <a:p>
            <a:pPr marL="0" marR="0" lvl="0" indent="0">
              <a:lnSpc>
                <a:spcPct val="11988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rgbClr val="2E87C5"/>
                </a:solidFill>
                <a:ea typeface="Arial"/>
                <a:cs typeface="Arial"/>
                <a:sym typeface="Arial"/>
              </a:rPr>
              <a:t>Privacy regulations </a:t>
            </a:r>
            <a:br>
              <a:rPr lang="en-US" sz="4000" b="1" dirty="0">
                <a:solidFill>
                  <a:srgbClr val="2E87C5"/>
                </a:solidFill>
                <a:ea typeface="Arial"/>
                <a:cs typeface="Arial"/>
                <a:sym typeface="Arial"/>
              </a:rPr>
            </a:br>
            <a:r>
              <a:rPr lang="en-US" sz="4000" b="1" i="1" dirty="0" smtClean="0">
                <a:solidFill>
                  <a:srgbClr val="2E87C5"/>
                </a:solidFill>
                <a:ea typeface="Arial"/>
                <a:cs typeface="Arial"/>
                <a:sym typeface="Arial"/>
              </a:rPr>
              <a:t>in </a:t>
            </a:r>
            <a:r>
              <a:rPr lang="en-US" sz="4000" b="1" i="1" dirty="0">
                <a:solidFill>
                  <a:srgbClr val="2E87C5"/>
                </a:solidFill>
                <a:ea typeface="Arial"/>
                <a:cs typeface="Arial"/>
                <a:sym typeface="Arial"/>
              </a:rPr>
              <a:t>the European Union</a:t>
            </a:r>
          </a:p>
        </p:txBody>
      </p:sp>
      <p:sp>
        <p:nvSpPr>
          <p:cNvPr id="104" name="Shape 104"/>
          <p:cNvSpPr txBox="1">
            <a:spLocks noGrp="1"/>
          </p:cNvSpPr>
          <p:nvPr>
            <p:ph type="body" idx="4294967295"/>
          </p:nvPr>
        </p:nvSpPr>
        <p:spPr>
          <a:xfrm>
            <a:off x="1059539" y="2370818"/>
            <a:ext cx="10107613" cy="3633787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t" anchorCtr="0">
            <a:noAutofit/>
          </a:bodyPr>
          <a:lstStyle/>
          <a:p>
            <a:pPr marL="104423" marR="0" lvl="0" indent="0" algn="l">
              <a:lnSpc>
                <a:spcPct val="11992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8765"/>
              <a:buNone/>
            </a:pPr>
            <a:r>
              <a:rPr lang="en-US" sz="2400" b="1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Data Protection Directive</a:t>
            </a:r>
          </a:p>
          <a:p>
            <a:pPr marL="762000" marR="0" lvl="1" indent="-248355" algn="l">
              <a:lnSpc>
                <a:spcPct val="120089"/>
              </a:lnSpc>
              <a:spcBef>
                <a:spcPts val="563"/>
              </a:spcBef>
              <a:spcAft>
                <a:spcPts val="0"/>
              </a:spcAft>
              <a:buClr>
                <a:srgbClr val="000000"/>
              </a:buClr>
              <a:buSzPct val="100358"/>
              <a:buFont typeface="Courier New"/>
              <a:buChar char="o"/>
            </a:pPr>
            <a:r>
              <a:rPr lang="en-US" sz="200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More strict than U.S. regulations</a:t>
            </a:r>
          </a:p>
          <a:p>
            <a:pPr marL="762000" marR="0" lvl="1" indent="-248355" algn="l">
              <a:lnSpc>
                <a:spcPct val="120089"/>
              </a:lnSpc>
              <a:spcBef>
                <a:spcPts val="563"/>
              </a:spcBef>
              <a:spcAft>
                <a:spcPts val="0"/>
              </a:spcAft>
              <a:buClr>
                <a:srgbClr val="000000"/>
              </a:buClr>
              <a:buSzPct val="100358"/>
              <a:buFont typeface="Courier New"/>
              <a:buChar char="o"/>
            </a:pPr>
            <a:r>
              <a:rPr lang="en-US" sz="200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Abuses still occur</a:t>
            </a:r>
          </a:p>
          <a:p>
            <a:pPr marL="762000" marR="0" lvl="1" indent="-248355" algn="l">
              <a:lnSpc>
                <a:spcPct val="120089"/>
              </a:lnSpc>
              <a:spcBef>
                <a:spcPts val="563"/>
              </a:spcBef>
              <a:spcAft>
                <a:spcPts val="0"/>
              </a:spcAft>
              <a:buClr>
                <a:srgbClr val="000000"/>
              </a:buClr>
              <a:buSzPct val="100358"/>
              <a:buFont typeface="Courier New"/>
              <a:buChar char="o"/>
            </a:pPr>
            <a:r>
              <a:rPr lang="en-US" sz="200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Puts requirements on businesses outside the EU</a:t>
            </a:r>
          </a:p>
          <a:p>
            <a:pPr marL="0" marR="0" lvl="0" indent="0" algn="l">
              <a:lnSpc>
                <a:spcPct val="119921"/>
              </a:lnSpc>
              <a:spcBef>
                <a:spcPts val="635"/>
              </a:spcBef>
              <a:spcAft>
                <a:spcPts val="0"/>
              </a:spcAft>
              <a:buNone/>
            </a:pPr>
            <a:endParaRPr sz="2400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</p:txBody>
      </p:sp>
      <p:cxnSp>
        <p:nvCxnSpPr>
          <p:cNvPr id="9" name="رابط مستقيم 3"/>
          <p:cNvCxnSpPr/>
          <p:nvPr/>
        </p:nvCxnSpPr>
        <p:spPr>
          <a:xfrm>
            <a:off x="1100138" y="1999118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0714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title" idx="4294967295"/>
          </p:nvPr>
        </p:nvSpPr>
        <p:spPr>
          <a:xfrm>
            <a:off x="899868" y="82326"/>
            <a:ext cx="9007475" cy="1576387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b" anchorCtr="0">
            <a:noAutofit/>
          </a:bodyPr>
          <a:lstStyle/>
          <a:p>
            <a:pPr marL="0" marR="0" lvl="0" indent="0">
              <a:lnSpc>
                <a:spcPct val="11988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rgbClr val="2E87C5"/>
                </a:solidFill>
                <a:ea typeface="Arial"/>
                <a:cs typeface="Arial"/>
                <a:sym typeface="Arial"/>
              </a:rPr>
              <a:t>Communication</a:t>
            </a:r>
          </a:p>
        </p:txBody>
      </p:sp>
      <p:sp>
        <p:nvSpPr>
          <p:cNvPr id="115" name="Shape 115"/>
          <p:cNvSpPr txBox="1">
            <a:spLocks noGrp="1"/>
          </p:cNvSpPr>
          <p:nvPr>
            <p:ph type="body" idx="4294967295"/>
          </p:nvPr>
        </p:nvSpPr>
        <p:spPr>
          <a:xfrm>
            <a:off x="899868" y="1874838"/>
            <a:ext cx="10107613" cy="4014787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t" anchorCtr="0">
            <a:noAutofit/>
          </a:bodyPr>
          <a:lstStyle/>
          <a:p>
            <a:pPr marL="381000" marR="0" lvl="0" indent="-24835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358"/>
              <a:buFont typeface="Arial"/>
              <a:buChar char="●"/>
            </a:pPr>
            <a:r>
              <a:rPr lang="en-US" sz="240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Wiretapping and E-mail Protection:</a:t>
            </a:r>
          </a:p>
          <a:p>
            <a:pPr marL="381000" marR="0" lvl="0" indent="-248355" algn="l">
              <a:lnSpc>
                <a:spcPct val="100000"/>
              </a:lnSpc>
              <a:spcBef>
                <a:spcPts val="563"/>
              </a:spcBef>
              <a:spcAft>
                <a:spcPts val="0"/>
              </a:spcAft>
              <a:buClr>
                <a:srgbClr val="000000"/>
              </a:buClr>
              <a:buSzPct val="100358"/>
              <a:buFont typeface="Arial"/>
              <a:buChar char="●"/>
            </a:pPr>
            <a:r>
              <a:rPr lang="en-US" sz="240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Telephone</a:t>
            </a:r>
          </a:p>
          <a:p>
            <a:pPr marL="762000" marR="0" lvl="1" indent="-220133" algn="l">
              <a:lnSpc>
                <a:spcPct val="100000"/>
              </a:lnSpc>
              <a:spcBef>
                <a:spcPts val="479"/>
              </a:spcBef>
              <a:spcAft>
                <a:spcPts val="0"/>
              </a:spcAft>
              <a:buClr>
                <a:srgbClr val="000000"/>
              </a:buClr>
              <a:buSzPct val="98765"/>
              <a:buFont typeface="Courier New"/>
              <a:buChar char="o"/>
            </a:pPr>
            <a:r>
              <a:rPr lang="en-US" sz="200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1934 Communications Act prohibited interception of messages.</a:t>
            </a:r>
          </a:p>
          <a:p>
            <a:pPr marL="762000" marR="0" lvl="1" indent="-220133" algn="l">
              <a:lnSpc>
                <a:spcPct val="100000"/>
              </a:lnSpc>
              <a:spcBef>
                <a:spcPts val="479"/>
              </a:spcBef>
              <a:spcAft>
                <a:spcPts val="0"/>
              </a:spcAft>
              <a:buClr>
                <a:srgbClr val="000000"/>
              </a:buClr>
              <a:buSzPct val="98765"/>
              <a:buFont typeface="Courier New"/>
              <a:buChar char="o"/>
            </a:pPr>
            <a:r>
              <a:rPr lang="en-US" sz="200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1968 Omnibus Crime Control and Safe Streets Act allowed wiretapping and electronic surveillance by law-enforcement (with court order)</a:t>
            </a:r>
          </a:p>
          <a:p>
            <a:pPr marL="381000" marR="0" lvl="0" indent="-248355" algn="l">
              <a:lnSpc>
                <a:spcPct val="100000"/>
              </a:lnSpc>
              <a:spcBef>
                <a:spcPts val="563"/>
              </a:spcBef>
              <a:spcAft>
                <a:spcPts val="0"/>
              </a:spcAft>
              <a:buClr>
                <a:srgbClr val="000000"/>
              </a:buClr>
              <a:buSzPct val="100358"/>
              <a:buFont typeface="Arial"/>
              <a:buChar char="●"/>
            </a:pPr>
            <a:r>
              <a:rPr lang="en-US" sz="240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E-mail and other new communications</a:t>
            </a:r>
          </a:p>
          <a:p>
            <a:pPr marL="762000" marR="0" lvl="1" indent="-220133" algn="l">
              <a:lnSpc>
                <a:spcPct val="100000"/>
              </a:lnSpc>
              <a:spcBef>
                <a:spcPts val="479"/>
              </a:spcBef>
              <a:spcAft>
                <a:spcPts val="0"/>
              </a:spcAft>
              <a:buClr>
                <a:srgbClr val="000000"/>
              </a:buClr>
              <a:buSzPct val="98765"/>
              <a:buFont typeface="Courier New"/>
              <a:buChar char="o"/>
            </a:pPr>
            <a:r>
              <a:rPr lang="en-US" sz="200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Electronic Communications Privacy Act of 1986 (ECPA) extended the 1968 wiretapping laws to include electronic communications, restricts government access to e-mail</a:t>
            </a:r>
          </a:p>
        </p:txBody>
      </p:sp>
      <p:cxnSp>
        <p:nvCxnSpPr>
          <p:cNvPr id="9" name="رابط مستقيم 3"/>
          <p:cNvCxnSpPr/>
          <p:nvPr/>
        </p:nvCxnSpPr>
        <p:spPr>
          <a:xfrm>
            <a:off x="986971" y="1704060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6589737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Calibri-Cambria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1638</TotalTime>
  <Words>350</Words>
  <Application>Microsoft Office PowerPoint</Application>
  <PresentationFormat>مخصص</PresentationFormat>
  <Paragraphs>74</Paragraphs>
  <Slides>9</Slides>
  <Notes>8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Theme1</vt:lpstr>
      <vt:lpstr>Social, Legal, and Ethical Issues for Computing Technology</vt:lpstr>
      <vt:lpstr>Chapter Outline</vt:lpstr>
      <vt:lpstr>Privacy &amp; Computer Technology</vt:lpstr>
      <vt:lpstr>Risk from web activities</vt:lpstr>
      <vt:lpstr>Protecting Privacy:  Technology &amp; Markets, Rights, And Law </vt:lpstr>
      <vt:lpstr>عرض تقديمي في PowerPoint</vt:lpstr>
      <vt:lpstr>Protecting Privacy (ctd.)</vt:lpstr>
      <vt:lpstr>Privacy regulations  in the European Union</vt:lpstr>
      <vt:lpstr>Communication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Science Capstone:</dc:title>
  <dc:creator>Mohammed AlSekait</dc:creator>
  <cp:lastModifiedBy>وضحى</cp:lastModifiedBy>
  <cp:revision>67</cp:revision>
  <cp:lastPrinted>2016-09-04T09:19:32Z</cp:lastPrinted>
  <dcterms:created xsi:type="dcterms:W3CDTF">2016-01-26T18:40:35Z</dcterms:created>
  <dcterms:modified xsi:type="dcterms:W3CDTF">2016-10-03T05:39:01Z</dcterms:modified>
</cp:coreProperties>
</file>